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0" r:id="rId4"/>
    <p:sldId id="264" r:id="rId5"/>
    <p:sldId id="265" r:id="rId6"/>
    <p:sldId id="266" r:id="rId7"/>
    <p:sldId id="267" r:id="rId8"/>
    <p:sldId id="269" r:id="rId9"/>
    <p:sldId id="272" r:id="rId10"/>
    <p:sldId id="273" r:id="rId11"/>
    <p:sldId id="274" r:id="rId12"/>
    <p:sldId id="275"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10.wmf"/><Relationship Id="rId1"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oleObject" Target="../embeddings/oleObject13.bin"/><Relationship Id="rId4" Type="http://schemas.openxmlformats.org/officeDocument/2006/relationships/image" Target="../media/image12.wmf"/><Relationship Id="rId3" Type="http://schemas.openxmlformats.org/officeDocument/2006/relationships/oleObject" Target="../embeddings/oleObject12.bin"/><Relationship Id="rId2" Type="http://schemas.openxmlformats.org/officeDocument/2006/relationships/image" Target="../media/image11.wmf"/><Relationship Id="rId1"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5.wmf"/><Relationship Id="rId1"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6.wmf"/><Relationship Id="rId1"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7.wmf"/><Relationship Id="rId1"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8.wmf"/><Relationship Id="rId1"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Decrease CPU  Utilization in FFmpeg code</a:t>
            </a:r>
            <a:endParaRPr lang="en-US" dirty="0"/>
          </a:p>
        </p:txBody>
      </p:sp>
      <p:sp>
        <p:nvSpPr>
          <p:cNvPr id="3" name="Subtitle 2"/>
          <p:cNvSpPr>
            <a:spLocks noGrp="1"/>
          </p:cNvSpPr>
          <p:nvPr>
            <p:ph type="subTitle" idx="1"/>
          </p:nvPr>
        </p:nvSpPr>
        <p:spPr/>
        <p:txBody>
          <a:bodyPr/>
          <a:lstStyle/>
          <a:p>
            <a:pPr algn="r"/>
            <a:r>
              <a:rPr lang="en-US"/>
              <a:t>-ASHALI KISHORE</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555625"/>
            <a:ext cx="3342005" cy="5631180"/>
          </a:xfrm>
          <a:prstGeom prst="rect">
            <a:avLst/>
          </a:prstGeom>
          <a:noFill/>
        </p:spPr>
        <p:txBody>
          <a:bodyPr wrap="square" rtlCol="0">
            <a:spAutoFit/>
          </a:bodyPr>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a:t>
            </a:r>
            <a:r>
              <a:rPr lang="en-US">
                <a:sym typeface="+mn-ea"/>
              </a:rPr>
              <a:t>'-c:v', </a:t>
            </a:r>
            <a:r>
              <a:rPr lang="en-US">
                <a:solidFill>
                  <a:srgbClr val="FF0000"/>
                </a:solidFill>
                <a:sym typeface="+mn-ea"/>
              </a:rPr>
              <a:t>'libx264',</a:t>
            </a:r>
            <a:endParaRPr lang="en-US"/>
          </a:p>
          <a:p>
            <a:r>
              <a:rPr lang="en-US">
                <a:sym typeface="+mn-ea"/>
              </a:rPr>
              <a:t>    '-c:a', 'copy',</a:t>
            </a:r>
            <a:endParaRPr lang="en-US">
              <a:sym typeface="+mn-ea"/>
            </a:endParaRPr>
          </a:p>
          <a:p>
            <a:r>
              <a:rPr lang="en-US">
                <a:sym typeface="+mn-ea"/>
              </a:rPr>
              <a:t>    '-threads', '3',</a:t>
            </a:r>
            <a:endParaRPr lang="en-US"/>
          </a:p>
          <a:p>
            <a:r>
              <a:rPr lang="en-US">
                <a:sym typeface="+mn-ea"/>
              </a:rPr>
              <a:t>    </a:t>
            </a:r>
            <a:r>
              <a:rPr lang="en-US">
                <a:solidFill>
                  <a:schemeClr val="tx1"/>
                </a:solidFill>
                <a:sym typeface="+mn-ea"/>
              </a:rPr>
              <a:t>'-b:v', '500K',</a:t>
            </a:r>
            <a:endParaRPr lang="en-US">
              <a:solidFill>
                <a:schemeClr val="tx1"/>
              </a:solidFill>
              <a:sym typeface="+mn-ea"/>
            </a:endParaRPr>
          </a:p>
          <a:p>
            <a:r>
              <a:rPr lang="en-US"/>
              <a:t>  </a:t>
            </a:r>
            <a:r>
              <a:rPr lang="en-US">
                <a:solidFill>
                  <a:srgbClr val="FF0000"/>
                </a:solidFill>
              </a:rPr>
              <a:t>  </a:t>
            </a:r>
            <a:r>
              <a:rPr lang="en-US">
                <a:sym typeface="+mn-ea"/>
              </a:rPr>
              <a:t>'-r', '15',</a:t>
            </a:r>
            <a:endParaRPr lang="en-US">
              <a:solidFill>
                <a:srgbClr val="FF0000"/>
              </a:solidFill>
            </a:endParaRPr>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100%</a:t>
            </a:r>
            <a:endParaRPr lang="en-US"/>
          </a:p>
        </p:txBody>
      </p:sp>
      <p:graphicFrame>
        <p:nvGraphicFramePr>
          <p:cNvPr id="2" name="Object 1"/>
          <p:cNvGraphicFramePr/>
          <p:nvPr/>
        </p:nvGraphicFramePr>
        <p:xfrm>
          <a:off x="5309870" y="1016635"/>
          <a:ext cx="3145790" cy="3832225"/>
        </p:xfrm>
        <a:graphic>
          <a:graphicData uri="http://schemas.openxmlformats.org/presentationml/2006/ole">
            <mc:AlternateContent xmlns:mc="http://schemas.openxmlformats.org/markup-compatibility/2006">
              <mc:Choice xmlns:v="urn:schemas-microsoft-com:vml" Requires="v">
                <p:oleObj spid="_x0000_s3" name="" r:id="rId1" imgW="3143250" imgH="3829050" progId="Paint.Picture">
                  <p:embed/>
                </p:oleObj>
              </mc:Choice>
              <mc:Fallback>
                <p:oleObj name="" r:id="rId1" imgW="3143250" imgH="3829050" progId="Paint.Picture">
                  <p:embed/>
                  <p:pic>
                    <p:nvPicPr>
                      <p:cNvPr id="0" name="Picture 2"/>
                      <p:cNvPicPr/>
                      <p:nvPr/>
                    </p:nvPicPr>
                    <p:blipFill>
                      <a:blip r:embed="rId2"/>
                      <a:stretch>
                        <a:fillRect/>
                      </a:stretch>
                    </p:blipFill>
                    <p:spPr>
                      <a:xfrm>
                        <a:off x="5309870" y="1016635"/>
                        <a:ext cx="3145790" cy="3832225"/>
                      </a:xfrm>
                      <a:prstGeom prst="rect">
                        <a:avLst/>
                      </a:prstGeom>
                    </p:spPr>
                  </p:pic>
                </p:oleObj>
              </mc:Fallback>
            </mc:AlternateContent>
          </a:graphicData>
        </a:graphic>
      </p:graphicFrame>
      <p:sp>
        <p:nvSpPr>
          <p:cNvPr id="6" name="Text Box 5"/>
          <p:cNvSpPr txBox="1"/>
          <p:nvPr/>
        </p:nvSpPr>
        <p:spPr>
          <a:xfrm>
            <a:off x="9216390" y="1612265"/>
            <a:ext cx="2435860" cy="2030095"/>
          </a:xfrm>
          <a:prstGeom prst="rect">
            <a:avLst/>
          </a:prstGeom>
          <a:noFill/>
        </p:spPr>
        <p:txBody>
          <a:bodyPr wrap="square" rtlCol="0">
            <a:spAutoFit/>
          </a:bodyPr>
          <a:p>
            <a:r>
              <a:rPr lang="en-US"/>
              <a:t>libx264 is an open-source video codec that implements the H.264/MPEG-4 AVC (Advanced Video Coding) video compression standard.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555625"/>
            <a:ext cx="3342005" cy="6185535"/>
          </a:xfrm>
          <a:prstGeom prst="rect">
            <a:avLst/>
          </a:prstGeom>
          <a:noFill/>
        </p:spPr>
        <p:txBody>
          <a:bodyPr wrap="square" rtlCol="0">
            <a:spAutoFit/>
          </a:bodyPr>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a:t>
            </a:r>
            <a:r>
              <a:rPr lang="en-US">
                <a:sym typeface="+mn-ea"/>
              </a:rPr>
              <a:t>'-c:v', </a:t>
            </a:r>
            <a:r>
              <a:rPr lang="en-US">
                <a:solidFill>
                  <a:srgbClr val="FF0000"/>
                </a:solidFill>
                <a:sym typeface="+mn-ea"/>
              </a:rPr>
              <a:t>'libx264',</a:t>
            </a:r>
            <a:endParaRPr lang="en-US"/>
          </a:p>
          <a:p>
            <a:r>
              <a:rPr lang="en-US">
                <a:sym typeface="+mn-ea"/>
              </a:rPr>
              <a:t>    '-c:a', 'copy',</a:t>
            </a:r>
            <a:endParaRPr lang="en-US">
              <a:sym typeface="+mn-ea"/>
            </a:endParaRPr>
          </a:p>
          <a:p>
            <a:r>
              <a:rPr lang="en-US">
                <a:sym typeface="+mn-ea"/>
              </a:rPr>
              <a:t>    '-threads', '3',</a:t>
            </a:r>
            <a:endParaRPr lang="en-US"/>
          </a:p>
          <a:p>
            <a:r>
              <a:rPr lang="en-US">
                <a:sym typeface="+mn-ea"/>
              </a:rPr>
              <a:t>    </a:t>
            </a:r>
            <a:r>
              <a:rPr lang="en-US">
                <a:solidFill>
                  <a:schemeClr val="tx1"/>
                </a:solidFill>
                <a:sym typeface="+mn-ea"/>
              </a:rPr>
              <a:t>'-b:v', '500K',</a:t>
            </a:r>
            <a:endParaRPr lang="en-US">
              <a:solidFill>
                <a:schemeClr val="tx1"/>
              </a:solidFill>
              <a:sym typeface="+mn-ea"/>
            </a:endParaRPr>
          </a:p>
          <a:p>
            <a:r>
              <a:rPr lang="en-US"/>
              <a:t>  </a:t>
            </a:r>
            <a:r>
              <a:rPr lang="en-US">
                <a:solidFill>
                  <a:srgbClr val="FF0000"/>
                </a:solidFill>
              </a:rPr>
              <a:t>  </a:t>
            </a:r>
            <a:r>
              <a:rPr lang="en-US">
                <a:sym typeface="+mn-ea"/>
              </a:rPr>
              <a:t>'-r', '15',</a:t>
            </a:r>
            <a:endParaRPr lang="en-US">
              <a:sym typeface="+mn-ea"/>
            </a:endParaRPr>
          </a:p>
          <a:p>
            <a:r>
              <a:rPr lang="en-US">
                <a:sym typeface="+mn-ea"/>
              </a:rPr>
              <a:t>   </a:t>
            </a:r>
            <a:r>
              <a:rPr lang="en-US">
                <a:solidFill>
                  <a:srgbClr val="FF0000"/>
                </a:solidFill>
                <a:sym typeface="+mn-ea"/>
              </a:rPr>
              <a:t> '-preset', 'ultrafast',</a:t>
            </a:r>
            <a:endParaRPr lang="en-US">
              <a:sym typeface="+mn-ea"/>
            </a:endParaRPr>
          </a:p>
          <a:p>
            <a:r>
              <a:rPr lang="en-US">
                <a:solidFill>
                  <a:srgbClr val="FF0000"/>
                </a:solidFill>
              </a:rPr>
              <a:t>    '-s', '320x180',</a:t>
            </a:r>
            <a:endParaRPr lang="en-US">
              <a:solidFill>
                <a:srgbClr val="FF0000"/>
              </a:solidFill>
            </a:endParaRPr>
          </a:p>
          <a:p>
            <a:r>
              <a:rPr lang="en-US">
                <a:solidFill>
                  <a:srgbClr val="FF0000"/>
                </a:solidFill>
              </a:rPr>
              <a:t>    '-crf', '51',</a:t>
            </a:r>
            <a:endParaRPr lang="en-US">
              <a:solidFill>
                <a:srgbClr val="FF0000"/>
              </a:solidFill>
            </a:endParaRPr>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100%</a:t>
            </a:r>
            <a:endParaRPr lang="en-US"/>
          </a:p>
        </p:txBody>
      </p:sp>
      <p:graphicFrame>
        <p:nvGraphicFramePr>
          <p:cNvPr id="2" name="Object 1"/>
          <p:cNvGraphicFramePr/>
          <p:nvPr/>
        </p:nvGraphicFramePr>
        <p:xfrm>
          <a:off x="5055235" y="1189355"/>
          <a:ext cx="4582160" cy="3552190"/>
        </p:xfrm>
        <a:graphic>
          <a:graphicData uri="http://schemas.openxmlformats.org/presentationml/2006/ole">
            <mc:AlternateContent xmlns:mc="http://schemas.openxmlformats.org/markup-compatibility/2006">
              <mc:Choice xmlns:v="urn:schemas-microsoft-com:vml" Requires="v">
                <p:oleObj spid="_x0000_s3" name="" r:id="rId1" imgW="4578350" imgH="3549650" progId="Paint.Picture">
                  <p:embed/>
                </p:oleObj>
              </mc:Choice>
              <mc:Fallback>
                <p:oleObj name="" r:id="rId1" imgW="4578350" imgH="3549650" progId="Paint.Picture">
                  <p:embed/>
                  <p:pic>
                    <p:nvPicPr>
                      <p:cNvPr id="0" name="Picture 2"/>
                      <p:cNvPicPr/>
                      <p:nvPr/>
                    </p:nvPicPr>
                    <p:blipFill>
                      <a:blip r:embed="rId2"/>
                      <a:stretch>
                        <a:fillRect/>
                      </a:stretch>
                    </p:blipFill>
                    <p:spPr>
                      <a:xfrm>
                        <a:off x="5055235" y="1189355"/>
                        <a:ext cx="4582160" cy="3552190"/>
                      </a:xfrm>
                      <a:prstGeom prst="rect">
                        <a:avLst/>
                      </a:prstGeom>
                    </p:spPr>
                  </p:pic>
                </p:oleObj>
              </mc:Fallback>
            </mc:AlternateContent>
          </a:graphicData>
        </a:graphic>
      </p:graphicFrame>
      <p:sp>
        <p:nvSpPr>
          <p:cNvPr id="6" name="Text Box 5"/>
          <p:cNvSpPr txBox="1"/>
          <p:nvPr/>
        </p:nvSpPr>
        <p:spPr>
          <a:xfrm>
            <a:off x="10229215" y="1159510"/>
            <a:ext cx="1789430" cy="3969385"/>
          </a:xfrm>
          <a:prstGeom prst="rect">
            <a:avLst/>
          </a:prstGeom>
          <a:noFill/>
        </p:spPr>
        <p:txBody>
          <a:bodyPr wrap="square" rtlCol="0">
            <a:spAutoFit/>
          </a:bodyPr>
          <a:p>
            <a:r>
              <a:rPr lang="en-US"/>
              <a:t>The -crf (Constant Rate Factor) option is used to control the video quality during video encoding for certain video codecs like H.264 (libx264) </a:t>
            </a:r>
            <a:endParaRPr lang="en-US"/>
          </a:p>
          <a:p>
            <a:endParaRPr lang="en-US"/>
          </a:p>
          <a:p>
            <a:r>
              <a:rPr lang="en-US"/>
              <a:t>51 represents the lowest quality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96290" y="530225"/>
            <a:ext cx="3904615" cy="5908040"/>
          </a:xfrm>
          <a:prstGeom prst="rect">
            <a:avLst/>
          </a:prstGeom>
          <a:noFill/>
        </p:spPr>
        <p:txBody>
          <a:bodyPr wrap="square" rtlCol="0">
            <a:spAutoFit/>
          </a:bodyPr>
          <a:p>
            <a:r>
              <a:rPr lang="en-US" b="1"/>
              <a:t>FINAL CODE:</a:t>
            </a:r>
            <a:endParaRPr lang="en-US" b="1"/>
          </a:p>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'-c:v', 'copy',</a:t>
            </a:r>
            <a:endParaRPr lang="en-US"/>
          </a:p>
          <a:p>
            <a:r>
              <a:rPr lang="en-US"/>
              <a:t>    '-c:a', 'copy',</a:t>
            </a:r>
            <a:endParaRPr lang="en-US"/>
          </a:p>
          <a:p>
            <a:r>
              <a:rPr lang="en-US"/>
              <a:t>    '-threads', '3',</a:t>
            </a:r>
            <a:endParaRPr lang="en-US"/>
          </a:p>
          <a:p>
            <a:r>
              <a:rPr lang="en-US"/>
              <a:t>    </a:t>
            </a:r>
            <a:r>
              <a:rPr lang="en-US">
                <a:solidFill>
                  <a:srgbClr val="FF0000"/>
                </a:solidFill>
              </a:rPr>
              <a:t>'-r', '15',</a:t>
            </a:r>
            <a:endParaRPr lang="en-US"/>
          </a:p>
          <a:p>
            <a:r>
              <a:rPr lang="en-US"/>
              <a:t>    '-b:v', '500K',</a:t>
            </a:r>
            <a:endParaRPr lang="en-US"/>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4128135" y="5167630"/>
            <a:ext cx="7901940" cy="645160"/>
          </a:xfrm>
          <a:prstGeom prst="rect">
            <a:avLst/>
          </a:prstGeom>
          <a:noFill/>
        </p:spPr>
        <p:txBody>
          <a:bodyPr wrap="square" rtlCol="0">
            <a:spAutoFit/>
          </a:bodyPr>
          <a:p>
            <a:r>
              <a:rPr lang="en-US" b="1"/>
              <a:t>CPU Utilization:</a:t>
            </a:r>
            <a:r>
              <a:rPr lang="en-US"/>
              <a:t>               </a:t>
            </a:r>
            <a:r>
              <a:rPr lang="en-US" b="1"/>
              <a:t>MIN.</a:t>
            </a:r>
            <a:r>
              <a:rPr lang="en-US"/>
              <a:t> 40%  	           </a:t>
            </a:r>
            <a:r>
              <a:rPr lang="en-US" b="1"/>
              <a:t>AVG</a:t>
            </a:r>
            <a:r>
              <a:rPr lang="en-US"/>
              <a:t>. 48%                      </a:t>
            </a:r>
            <a:r>
              <a:rPr lang="en-US" b="1"/>
              <a:t>MAX. </a:t>
            </a:r>
            <a:r>
              <a:rPr lang="en-US"/>
              <a:t>52%</a:t>
            </a:r>
            <a:endParaRPr lang="en-US"/>
          </a:p>
          <a:p>
            <a:r>
              <a:rPr lang="en-US"/>
              <a:t>			(average taken over 10 observations)</a:t>
            </a:r>
            <a:endParaRPr lang="en-US"/>
          </a:p>
        </p:txBody>
      </p:sp>
      <p:graphicFrame>
        <p:nvGraphicFramePr>
          <p:cNvPr id="6" name="Object 5"/>
          <p:cNvGraphicFramePr/>
          <p:nvPr/>
        </p:nvGraphicFramePr>
        <p:xfrm>
          <a:off x="10187305" y="1645285"/>
          <a:ext cx="1766570" cy="3354070"/>
        </p:xfrm>
        <a:graphic>
          <a:graphicData uri="http://schemas.openxmlformats.org/presentationml/2006/ole">
            <mc:AlternateContent xmlns:mc="http://schemas.openxmlformats.org/markup-compatibility/2006">
              <mc:Choice xmlns:v="urn:schemas-microsoft-com:vml" Requires="v">
                <p:oleObj spid="_x0000_s7" name="" r:id="rId1" imgW="1638300" imgH="2698750" progId="Paint.Picture">
                  <p:embed/>
                </p:oleObj>
              </mc:Choice>
              <mc:Fallback>
                <p:oleObj name="" r:id="rId1" imgW="1638300" imgH="2698750" progId="Paint.Picture">
                  <p:embed/>
                  <p:pic>
                    <p:nvPicPr>
                      <p:cNvPr id="0" name="Picture 6"/>
                      <p:cNvPicPr/>
                      <p:nvPr/>
                    </p:nvPicPr>
                    <p:blipFill>
                      <a:blip r:embed="rId2"/>
                      <a:stretch>
                        <a:fillRect/>
                      </a:stretch>
                    </p:blipFill>
                    <p:spPr>
                      <a:xfrm>
                        <a:off x="10187305" y="1645285"/>
                        <a:ext cx="1766570" cy="3354070"/>
                      </a:xfrm>
                      <a:prstGeom prst="rect">
                        <a:avLst/>
                      </a:prstGeom>
                    </p:spPr>
                  </p:pic>
                </p:oleObj>
              </mc:Fallback>
            </mc:AlternateContent>
          </a:graphicData>
        </a:graphic>
      </p:graphicFrame>
      <p:graphicFrame>
        <p:nvGraphicFramePr>
          <p:cNvPr id="8" name="Object 7"/>
          <p:cNvGraphicFramePr/>
          <p:nvPr/>
        </p:nvGraphicFramePr>
        <p:xfrm>
          <a:off x="5756910" y="1730375"/>
          <a:ext cx="1880235" cy="3268980"/>
        </p:xfrm>
        <a:graphic>
          <a:graphicData uri="http://schemas.openxmlformats.org/presentationml/2006/ole">
            <mc:AlternateContent xmlns:mc="http://schemas.openxmlformats.org/markup-compatibility/2006">
              <mc:Choice xmlns:v="urn:schemas-microsoft-com:vml" Requires="v">
                <p:oleObj spid="_x0000_s9" name="" r:id="rId3" imgW="1612900" imgH="2673350" progId="Paint.Picture">
                  <p:embed/>
                </p:oleObj>
              </mc:Choice>
              <mc:Fallback>
                <p:oleObj name="" r:id="rId3" imgW="1612900" imgH="2673350" progId="Paint.Picture">
                  <p:embed/>
                  <p:pic>
                    <p:nvPicPr>
                      <p:cNvPr id="0" name="Picture 8"/>
                      <p:cNvPicPr/>
                      <p:nvPr/>
                    </p:nvPicPr>
                    <p:blipFill>
                      <a:blip r:embed="rId4"/>
                      <a:stretch>
                        <a:fillRect/>
                      </a:stretch>
                    </p:blipFill>
                    <p:spPr>
                      <a:xfrm>
                        <a:off x="5756910" y="1730375"/>
                        <a:ext cx="1880235" cy="3268980"/>
                      </a:xfrm>
                      <a:prstGeom prst="rect">
                        <a:avLst/>
                      </a:prstGeom>
                    </p:spPr>
                  </p:pic>
                </p:oleObj>
              </mc:Fallback>
            </mc:AlternateContent>
          </a:graphicData>
        </a:graphic>
      </p:graphicFrame>
      <p:graphicFrame>
        <p:nvGraphicFramePr>
          <p:cNvPr id="10" name="Object 9"/>
          <p:cNvGraphicFramePr/>
          <p:nvPr/>
        </p:nvGraphicFramePr>
        <p:xfrm>
          <a:off x="8007985" y="1730375"/>
          <a:ext cx="1808480" cy="3268980"/>
        </p:xfrm>
        <a:graphic>
          <a:graphicData uri="http://schemas.openxmlformats.org/presentationml/2006/ole">
            <mc:AlternateContent xmlns:mc="http://schemas.openxmlformats.org/markup-compatibility/2006">
              <mc:Choice xmlns:v="urn:schemas-microsoft-com:vml" Requires="v">
                <p:oleObj spid="_x0000_s11" name="" r:id="rId5" imgW="2381250" imgH="4349750" progId="Paint.Picture">
                  <p:embed/>
                </p:oleObj>
              </mc:Choice>
              <mc:Fallback>
                <p:oleObj name="" r:id="rId5" imgW="2381250" imgH="4349750" progId="Paint.Picture">
                  <p:embed/>
                  <p:pic>
                    <p:nvPicPr>
                      <p:cNvPr id="0" name="Picture 10"/>
                      <p:cNvPicPr/>
                      <p:nvPr/>
                    </p:nvPicPr>
                    <p:blipFill>
                      <a:blip r:embed="rId6"/>
                      <a:stretch>
                        <a:fillRect/>
                      </a:stretch>
                    </p:blipFill>
                    <p:spPr>
                      <a:xfrm>
                        <a:off x="8007985" y="1730375"/>
                        <a:ext cx="1808480" cy="3268980"/>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555625"/>
            <a:ext cx="3342005" cy="4523105"/>
          </a:xfrm>
          <a:prstGeom prst="rect">
            <a:avLst/>
          </a:prstGeom>
          <a:noFill/>
        </p:spPr>
        <p:txBody>
          <a:bodyPr wrap="square" rtlCol="0">
            <a:spAutoFit/>
          </a:bodyPr>
          <a:p>
            <a:r>
              <a:rPr lang="en-US" b="1"/>
              <a:t>INITIAL CODE:</a:t>
            </a:r>
            <a:endParaRPr lang="en-US" b="1"/>
          </a:p>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100%</a:t>
            </a:r>
            <a:endParaRPr lang="en-US"/>
          </a:p>
        </p:txBody>
      </p:sp>
      <p:graphicFrame>
        <p:nvGraphicFramePr>
          <p:cNvPr id="6" name="Object 5"/>
          <p:cNvGraphicFramePr/>
          <p:nvPr/>
        </p:nvGraphicFramePr>
        <p:xfrm>
          <a:off x="4853305" y="780415"/>
          <a:ext cx="6602730" cy="4073525"/>
        </p:xfrm>
        <a:graphic>
          <a:graphicData uri="http://schemas.openxmlformats.org/presentationml/2006/ole">
            <mc:AlternateContent xmlns:mc="http://schemas.openxmlformats.org/markup-compatibility/2006">
              <mc:Choice xmlns:v="urn:schemas-microsoft-com:vml" Requires="v">
                <p:oleObj spid="_x0000_s7" name="" r:id="rId1" imgW="6597650" imgH="4070350" progId="Paint.Picture">
                  <p:embed/>
                </p:oleObj>
              </mc:Choice>
              <mc:Fallback>
                <p:oleObj name="" r:id="rId1" imgW="6597650" imgH="4070350" progId="Paint.Picture">
                  <p:embed/>
                  <p:pic>
                    <p:nvPicPr>
                      <p:cNvPr id="0" name="Picture 6"/>
                      <p:cNvPicPr/>
                      <p:nvPr/>
                    </p:nvPicPr>
                    <p:blipFill>
                      <a:blip r:embed="rId2"/>
                      <a:stretch>
                        <a:fillRect/>
                      </a:stretch>
                    </p:blipFill>
                    <p:spPr>
                      <a:xfrm>
                        <a:off x="4853305" y="780415"/>
                        <a:ext cx="6602730" cy="4073525"/>
                      </a:xfrm>
                      <a:prstGeom prst="rect">
                        <a:avLst/>
                      </a:prstGeom>
                    </p:spPr>
                  </p:pic>
                </p:oleObj>
              </mc:Fallback>
            </mc:AlternateContent>
          </a:graphicData>
        </a:graphic>
      </p:graphicFrame>
      <p:sp>
        <p:nvSpPr>
          <p:cNvPr id="8" name="Text Box 7"/>
          <p:cNvSpPr txBox="1"/>
          <p:nvPr/>
        </p:nvSpPr>
        <p:spPr>
          <a:xfrm>
            <a:off x="948055" y="5427980"/>
            <a:ext cx="3815715" cy="1198880"/>
          </a:xfrm>
          <a:prstGeom prst="rect">
            <a:avLst/>
          </a:prstGeom>
          <a:noFill/>
        </p:spPr>
        <p:txBody>
          <a:bodyPr wrap="square" rtlCol="0">
            <a:spAutoFit/>
          </a:bodyPr>
          <a:p>
            <a:r>
              <a:rPr lang="en-US"/>
              <a:t>-i input_file.ext: Specifies the input multimedia file.</a:t>
            </a:r>
            <a:endParaRPr lang="en-US"/>
          </a:p>
          <a:p>
            <a:r>
              <a:rPr lang="en-US"/>
              <a:t>output_file.ext: Specifies the output multimedia file.</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555625"/>
            <a:ext cx="3342005" cy="5077460"/>
          </a:xfrm>
          <a:prstGeom prst="rect">
            <a:avLst/>
          </a:prstGeom>
          <a:noFill/>
        </p:spPr>
        <p:txBody>
          <a:bodyPr wrap="square" rtlCol="0">
            <a:spAutoFit/>
          </a:bodyPr>
          <a:p>
            <a:endParaRPr lang="en-US" b="1"/>
          </a:p>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a:t>
            </a:r>
            <a:r>
              <a:rPr lang="en-US">
                <a:solidFill>
                  <a:srgbClr val="FF0000"/>
                </a:solidFill>
              </a:rPr>
              <a:t> </a:t>
            </a:r>
            <a:r>
              <a:rPr lang="en-US">
                <a:solidFill>
                  <a:srgbClr val="FF0000"/>
                </a:solidFill>
                <a:sym typeface="+mn-ea"/>
              </a:rPr>
              <a:t>'-c:v', 'copy',</a:t>
            </a:r>
            <a:endParaRPr lang="en-US">
              <a:solidFill>
                <a:srgbClr val="FF0000"/>
              </a:solidFill>
            </a:endParaRPr>
          </a:p>
          <a:p>
            <a:r>
              <a:rPr lang="en-US">
                <a:solidFill>
                  <a:srgbClr val="FF0000"/>
                </a:solidFill>
                <a:sym typeface="+mn-ea"/>
              </a:rPr>
              <a:t>    '-c:a', 'copy',</a:t>
            </a:r>
            <a:endParaRPr lang="en-US">
              <a:solidFill>
                <a:srgbClr val="FF0000"/>
              </a:solidFill>
            </a:endParaRPr>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80%</a:t>
            </a:r>
            <a:endParaRPr lang="en-US"/>
          </a:p>
        </p:txBody>
      </p:sp>
      <p:graphicFrame>
        <p:nvGraphicFramePr>
          <p:cNvPr id="2" name="Object 1"/>
          <p:cNvGraphicFramePr/>
          <p:nvPr/>
        </p:nvGraphicFramePr>
        <p:xfrm>
          <a:off x="5528310" y="1420495"/>
          <a:ext cx="3258185" cy="3347085"/>
        </p:xfrm>
        <a:graphic>
          <a:graphicData uri="http://schemas.openxmlformats.org/presentationml/2006/ole">
            <mc:AlternateContent xmlns:mc="http://schemas.openxmlformats.org/markup-compatibility/2006">
              <mc:Choice xmlns:v="urn:schemas-microsoft-com:vml" Requires="v">
                <p:oleObj spid="_x0000_s3" name="" r:id="rId1" imgW="1263650" imgH="1492250" progId="Paint.Picture">
                  <p:embed/>
                </p:oleObj>
              </mc:Choice>
              <mc:Fallback>
                <p:oleObj name="" r:id="rId1" imgW="1263650" imgH="1492250" progId="Paint.Picture">
                  <p:embed/>
                  <p:pic>
                    <p:nvPicPr>
                      <p:cNvPr id="0" name="Picture 2"/>
                      <p:cNvPicPr/>
                      <p:nvPr/>
                    </p:nvPicPr>
                    <p:blipFill>
                      <a:blip r:embed="rId2"/>
                      <a:stretch>
                        <a:fillRect/>
                      </a:stretch>
                    </p:blipFill>
                    <p:spPr>
                      <a:xfrm>
                        <a:off x="5528310" y="1420495"/>
                        <a:ext cx="3258185" cy="3347085"/>
                      </a:xfrm>
                      <a:prstGeom prst="rect">
                        <a:avLst/>
                      </a:prstGeom>
                    </p:spPr>
                  </p:pic>
                </p:oleObj>
              </mc:Fallback>
            </mc:AlternateContent>
          </a:graphicData>
        </a:graphic>
      </p:graphicFrame>
      <p:sp>
        <p:nvSpPr>
          <p:cNvPr id="8" name="Text Box 7"/>
          <p:cNvSpPr txBox="1"/>
          <p:nvPr/>
        </p:nvSpPr>
        <p:spPr>
          <a:xfrm>
            <a:off x="9410065" y="1073150"/>
            <a:ext cx="2425700" cy="2306955"/>
          </a:xfrm>
          <a:prstGeom prst="rect">
            <a:avLst/>
          </a:prstGeom>
          <a:noFill/>
        </p:spPr>
        <p:txBody>
          <a:bodyPr wrap="square" rtlCol="0">
            <a:spAutoFit/>
          </a:bodyPr>
          <a:p>
            <a:r>
              <a:rPr lang="en-US"/>
              <a:t>-c:v copy: Copies the video stream without transcoding or re-encoding.</a:t>
            </a:r>
            <a:endParaRPr lang="en-US"/>
          </a:p>
          <a:p>
            <a:r>
              <a:rPr lang="en-US"/>
              <a:t>-c:a copy: Copies the audio stream without transcoding </a:t>
            </a:r>
            <a:r>
              <a:rPr lang="en-US">
                <a:sym typeface="+mn-ea"/>
              </a:rPr>
              <a:t>or re-encoding</a:t>
            </a:r>
            <a:r>
              <a:rPr lang="en-US"/>
              <a:t>.</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555625"/>
            <a:ext cx="3342005" cy="5354320"/>
          </a:xfrm>
          <a:prstGeom prst="rect">
            <a:avLst/>
          </a:prstGeom>
          <a:noFill/>
        </p:spPr>
        <p:txBody>
          <a:bodyPr wrap="square" rtlCol="0">
            <a:spAutoFit/>
          </a:bodyPr>
          <a:p>
            <a:endParaRPr lang="en-US" b="1"/>
          </a:p>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a:t>
            </a:r>
            <a:r>
              <a:rPr lang="en-US">
                <a:sym typeface="+mn-ea"/>
              </a:rPr>
              <a:t>'-c:v', 'copy',</a:t>
            </a:r>
            <a:endParaRPr lang="en-US"/>
          </a:p>
          <a:p>
            <a:r>
              <a:rPr lang="en-US">
                <a:sym typeface="+mn-ea"/>
              </a:rPr>
              <a:t>    '-c:a', 'copy',</a:t>
            </a:r>
            <a:endParaRPr lang="en-US"/>
          </a:p>
          <a:p>
            <a:r>
              <a:rPr lang="en-US">
                <a:sym typeface="+mn-ea"/>
              </a:rPr>
              <a:t>   </a:t>
            </a:r>
            <a:r>
              <a:rPr lang="en-US">
                <a:solidFill>
                  <a:srgbClr val="FF0000"/>
                </a:solidFill>
                <a:sym typeface="+mn-ea"/>
              </a:rPr>
              <a:t> '-threads', '4',</a:t>
            </a:r>
            <a:endParaRPr lang="en-US"/>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75%</a:t>
            </a:r>
            <a:endParaRPr lang="en-US"/>
          </a:p>
        </p:txBody>
      </p:sp>
      <p:graphicFrame>
        <p:nvGraphicFramePr>
          <p:cNvPr id="2" name="Object 1"/>
          <p:cNvGraphicFramePr/>
          <p:nvPr/>
        </p:nvGraphicFramePr>
        <p:xfrm>
          <a:off x="5153660" y="927735"/>
          <a:ext cx="3619500" cy="3740785"/>
        </p:xfrm>
        <a:graphic>
          <a:graphicData uri="http://schemas.openxmlformats.org/presentationml/2006/ole">
            <mc:AlternateContent xmlns:mc="http://schemas.openxmlformats.org/markup-compatibility/2006">
              <mc:Choice xmlns:v="urn:schemas-microsoft-com:vml" Requires="v">
                <p:oleObj spid="_x0000_s3" name="" r:id="rId1" imgW="2571750" imgH="3511550" progId="Paint.Picture">
                  <p:embed/>
                </p:oleObj>
              </mc:Choice>
              <mc:Fallback>
                <p:oleObj name="" r:id="rId1" imgW="2571750" imgH="3511550" progId="Paint.Picture">
                  <p:embed/>
                  <p:pic>
                    <p:nvPicPr>
                      <p:cNvPr id="0" name="Picture 2"/>
                      <p:cNvPicPr/>
                      <p:nvPr/>
                    </p:nvPicPr>
                    <p:blipFill>
                      <a:blip r:embed="rId2"/>
                      <a:stretch>
                        <a:fillRect/>
                      </a:stretch>
                    </p:blipFill>
                    <p:spPr>
                      <a:xfrm>
                        <a:off x="5153660" y="927735"/>
                        <a:ext cx="3619500" cy="3740785"/>
                      </a:xfrm>
                      <a:prstGeom prst="rect">
                        <a:avLst/>
                      </a:prstGeom>
                    </p:spPr>
                  </p:pic>
                </p:oleObj>
              </mc:Fallback>
            </mc:AlternateContent>
          </a:graphicData>
        </a:graphic>
      </p:graphicFrame>
      <p:sp>
        <p:nvSpPr>
          <p:cNvPr id="6" name="Text Box 5"/>
          <p:cNvSpPr txBox="1"/>
          <p:nvPr/>
        </p:nvSpPr>
        <p:spPr>
          <a:xfrm>
            <a:off x="9302115" y="1320800"/>
            <a:ext cx="2263775" cy="3692525"/>
          </a:xfrm>
          <a:prstGeom prst="rect">
            <a:avLst/>
          </a:prstGeom>
          <a:noFill/>
        </p:spPr>
        <p:txBody>
          <a:bodyPr wrap="square" rtlCol="0">
            <a:spAutoFit/>
          </a:bodyPr>
          <a:p>
            <a:r>
              <a:rPr lang="en-US"/>
              <a:t>The -threads option is used to specify the number of threads to use for video and audio processing during encoding or decoding. Threads refer to concurrent execution units that can be utilized by ffmpeg to perform tasks in parallel.</a:t>
            </a:r>
            <a:endParaRPr lang="en-US"/>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555625"/>
            <a:ext cx="3342005" cy="5354320"/>
          </a:xfrm>
          <a:prstGeom prst="rect">
            <a:avLst/>
          </a:prstGeom>
          <a:noFill/>
        </p:spPr>
        <p:txBody>
          <a:bodyPr wrap="square" rtlCol="0">
            <a:spAutoFit/>
          </a:bodyPr>
          <a:p>
            <a:endParaRPr lang="en-US" b="1"/>
          </a:p>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a:t>
            </a:r>
            <a:r>
              <a:rPr lang="en-US">
                <a:sym typeface="+mn-ea"/>
              </a:rPr>
              <a:t>'-c:v', 'copy',</a:t>
            </a:r>
            <a:endParaRPr lang="en-US"/>
          </a:p>
          <a:p>
            <a:r>
              <a:rPr lang="en-US">
                <a:sym typeface="+mn-ea"/>
              </a:rPr>
              <a:t>    '-c:a', 'copy',</a:t>
            </a:r>
            <a:endParaRPr lang="en-US"/>
          </a:p>
          <a:p>
            <a:r>
              <a:rPr lang="en-US">
                <a:sym typeface="+mn-ea"/>
              </a:rPr>
              <a:t>    '-threads', '</a:t>
            </a:r>
            <a:r>
              <a:rPr lang="en-US">
                <a:solidFill>
                  <a:srgbClr val="FF0000"/>
                </a:solidFill>
                <a:sym typeface="+mn-ea"/>
              </a:rPr>
              <a:t>3</a:t>
            </a:r>
            <a:r>
              <a:rPr lang="en-US">
                <a:sym typeface="+mn-ea"/>
              </a:rPr>
              <a:t>',</a:t>
            </a:r>
            <a:endParaRPr lang="en-US"/>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68%</a:t>
            </a:r>
            <a:endParaRPr lang="en-US"/>
          </a:p>
        </p:txBody>
      </p:sp>
      <p:graphicFrame>
        <p:nvGraphicFramePr>
          <p:cNvPr id="2" name="Object 1"/>
          <p:cNvGraphicFramePr/>
          <p:nvPr/>
        </p:nvGraphicFramePr>
        <p:xfrm>
          <a:off x="5628640" y="1002665"/>
          <a:ext cx="2949575" cy="3268345"/>
        </p:xfrm>
        <a:graphic>
          <a:graphicData uri="http://schemas.openxmlformats.org/presentationml/2006/ole">
            <mc:AlternateContent xmlns:mc="http://schemas.openxmlformats.org/markup-compatibility/2006">
              <mc:Choice xmlns:v="urn:schemas-microsoft-com:vml" Requires="v">
                <p:oleObj spid="_x0000_s3" name="" r:id="rId1" imgW="933450" imgH="1682750" progId="Paint.Picture">
                  <p:embed/>
                </p:oleObj>
              </mc:Choice>
              <mc:Fallback>
                <p:oleObj name="" r:id="rId1" imgW="933450" imgH="1682750" progId="Paint.Picture">
                  <p:embed/>
                  <p:pic>
                    <p:nvPicPr>
                      <p:cNvPr id="0" name="Picture 2"/>
                      <p:cNvPicPr/>
                      <p:nvPr/>
                    </p:nvPicPr>
                    <p:blipFill>
                      <a:blip r:embed="rId2"/>
                      <a:stretch>
                        <a:fillRect/>
                      </a:stretch>
                    </p:blipFill>
                    <p:spPr>
                      <a:xfrm>
                        <a:off x="5628640" y="1002665"/>
                        <a:ext cx="2949575" cy="3268345"/>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555625"/>
            <a:ext cx="3342005" cy="5354320"/>
          </a:xfrm>
          <a:prstGeom prst="rect">
            <a:avLst/>
          </a:prstGeom>
          <a:noFill/>
        </p:spPr>
        <p:txBody>
          <a:bodyPr wrap="square" rtlCol="0">
            <a:spAutoFit/>
          </a:bodyPr>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a:t>
            </a:r>
            <a:r>
              <a:rPr lang="en-US">
                <a:sym typeface="+mn-ea"/>
              </a:rPr>
              <a:t>'-c:v', 'copy',</a:t>
            </a:r>
            <a:endParaRPr lang="en-US"/>
          </a:p>
          <a:p>
            <a:r>
              <a:rPr lang="en-US">
                <a:sym typeface="+mn-ea"/>
              </a:rPr>
              <a:t>    '-c:a', 'copy',</a:t>
            </a:r>
            <a:endParaRPr lang="en-US">
              <a:sym typeface="+mn-ea"/>
            </a:endParaRPr>
          </a:p>
          <a:p>
            <a:r>
              <a:rPr lang="en-US">
                <a:sym typeface="+mn-ea"/>
              </a:rPr>
              <a:t>    '-threads', '3',</a:t>
            </a:r>
            <a:endParaRPr lang="en-US"/>
          </a:p>
          <a:p>
            <a:r>
              <a:rPr lang="en-US">
                <a:sym typeface="+mn-ea"/>
              </a:rPr>
              <a:t>    </a:t>
            </a:r>
            <a:r>
              <a:rPr lang="en-US">
                <a:solidFill>
                  <a:srgbClr val="FF0000"/>
                </a:solidFill>
                <a:sym typeface="+mn-ea"/>
              </a:rPr>
              <a:t>'-b:v', '500K',</a:t>
            </a:r>
            <a:endParaRPr lang="en-US"/>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64%</a:t>
            </a:r>
            <a:endParaRPr lang="en-US"/>
          </a:p>
        </p:txBody>
      </p:sp>
      <p:graphicFrame>
        <p:nvGraphicFramePr>
          <p:cNvPr id="2" name="Object 1"/>
          <p:cNvGraphicFramePr/>
          <p:nvPr/>
        </p:nvGraphicFramePr>
        <p:xfrm>
          <a:off x="6398895" y="1103630"/>
          <a:ext cx="2153920" cy="3292475"/>
        </p:xfrm>
        <a:graphic>
          <a:graphicData uri="http://schemas.openxmlformats.org/presentationml/2006/ole">
            <mc:AlternateContent xmlns:mc="http://schemas.openxmlformats.org/markup-compatibility/2006">
              <mc:Choice xmlns:v="urn:schemas-microsoft-com:vml" Requires="v">
                <p:oleObj spid="_x0000_s3" name="" r:id="rId1" imgW="1657350" imgH="2901950" progId="Paint.Picture">
                  <p:embed/>
                </p:oleObj>
              </mc:Choice>
              <mc:Fallback>
                <p:oleObj name="" r:id="rId1" imgW="1657350" imgH="2901950" progId="Paint.Picture">
                  <p:embed/>
                  <p:pic>
                    <p:nvPicPr>
                      <p:cNvPr id="0" name="Picture 2"/>
                      <p:cNvPicPr/>
                      <p:nvPr/>
                    </p:nvPicPr>
                    <p:blipFill>
                      <a:blip r:embed="rId2"/>
                      <a:stretch>
                        <a:fillRect/>
                      </a:stretch>
                    </p:blipFill>
                    <p:spPr>
                      <a:xfrm>
                        <a:off x="6398895" y="1103630"/>
                        <a:ext cx="2153920" cy="3292475"/>
                      </a:xfrm>
                      <a:prstGeom prst="rect">
                        <a:avLst/>
                      </a:prstGeom>
                    </p:spPr>
                  </p:pic>
                </p:oleObj>
              </mc:Fallback>
            </mc:AlternateContent>
          </a:graphicData>
        </a:graphic>
      </p:graphicFrame>
      <p:sp>
        <p:nvSpPr>
          <p:cNvPr id="6" name="Text Box 5"/>
          <p:cNvSpPr txBox="1"/>
          <p:nvPr/>
        </p:nvSpPr>
        <p:spPr>
          <a:xfrm>
            <a:off x="9496425" y="1159510"/>
            <a:ext cx="2155825" cy="2584450"/>
          </a:xfrm>
          <a:prstGeom prst="rect">
            <a:avLst/>
          </a:prstGeom>
          <a:noFill/>
        </p:spPr>
        <p:txBody>
          <a:bodyPr wrap="square" rtlCol="0">
            <a:spAutoFit/>
          </a:bodyPr>
          <a:p>
            <a:r>
              <a:rPr lang="en-US"/>
              <a:t>The -b option is used to set the target video bitrate during video encoding. Bitrate refers to the amount of data processed per second in the video stream </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555625"/>
            <a:ext cx="3342005" cy="5631180"/>
          </a:xfrm>
          <a:prstGeom prst="rect">
            <a:avLst/>
          </a:prstGeom>
          <a:noFill/>
        </p:spPr>
        <p:txBody>
          <a:bodyPr wrap="square" rtlCol="0">
            <a:spAutoFit/>
          </a:bodyPr>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a:t>
            </a:r>
            <a:r>
              <a:rPr lang="en-US">
                <a:sym typeface="+mn-ea"/>
              </a:rPr>
              <a:t>'-c:v', 'copy',</a:t>
            </a:r>
            <a:endParaRPr lang="en-US"/>
          </a:p>
          <a:p>
            <a:r>
              <a:rPr lang="en-US">
                <a:sym typeface="+mn-ea"/>
              </a:rPr>
              <a:t>    '-c:a', 'copy',</a:t>
            </a:r>
            <a:endParaRPr lang="en-US">
              <a:sym typeface="+mn-ea"/>
            </a:endParaRPr>
          </a:p>
          <a:p>
            <a:r>
              <a:rPr lang="en-US">
                <a:sym typeface="+mn-ea"/>
              </a:rPr>
              <a:t>    '-threads', '3',</a:t>
            </a:r>
            <a:endParaRPr lang="en-US"/>
          </a:p>
          <a:p>
            <a:r>
              <a:rPr lang="en-US">
                <a:sym typeface="+mn-ea"/>
              </a:rPr>
              <a:t>    </a:t>
            </a:r>
            <a:r>
              <a:rPr lang="en-US">
                <a:solidFill>
                  <a:schemeClr val="tx1"/>
                </a:solidFill>
                <a:sym typeface="+mn-ea"/>
              </a:rPr>
              <a:t>'-b:v', '500K',</a:t>
            </a:r>
            <a:endParaRPr lang="en-US">
              <a:solidFill>
                <a:schemeClr val="tx1"/>
              </a:solidFill>
              <a:sym typeface="+mn-ea"/>
            </a:endParaRPr>
          </a:p>
          <a:p>
            <a:r>
              <a:rPr lang="en-US"/>
              <a:t>  </a:t>
            </a:r>
            <a:r>
              <a:rPr lang="en-US">
                <a:solidFill>
                  <a:srgbClr val="FF0000"/>
                </a:solidFill>
              </a:rPr>
              <a:t>  '-preset', 'ultrafast',</a:t>
            </a:r>
            <a:endParaRPr lang="en-US"/>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92%</a:t>
            </a:r>
            <a:endParaRPr lang="en-US"/>
          </a:p>
        </p:txBody>
      </p:sp>
      <p:graphicFrame>
        <p:nvGraphicFramePr>
          <p:cNvPr id="3" name="Object 2"/>
          <p:cNvGraphicFramePr/>
          <p:nvPr/>
        </p:nvGraphicFramePr>
        <p:xfrm>
          <a:off x="5793740" y="486410"/>
          <a:ext cx="2624455" cy="4568825"/>
        </p:xfrm>
        <a:graphic>
          <a:graphicData uri="http://schemas.openxmlformats.org/presentationml/2006/ole">
            <mc:AlternateContent xmlns:mc="http://schemas.openxmlformats.org/markup-compatibility/2006">
              <mc:Choice xmlns:v="urn:schemas-microsoft-com:vml" Requires="v">
                <p:oleObj spid="_x0000_s6" name="" r:id="rId1" imgW="2622550" imgH="4565650" progId="Paint.Picture">
                  <p:embed/>
                </p:oleObj>
              </mc:Choice>
              <mc:Fallback>
                <p:oleObj name="" r:id="rId1" imgW="2622550" imgH="4565650" progId="Paint.Picture">
                  <p:embed/>
                  <p:pic>
                    <p:nvPicPr>
                      <p:cNvPr id="0" name="Picture 5"/>
                      <p:cNvPicPr/>
                      <p:nvPr/>
                    </p:nvPicPr>
                    <p:blipFill>
                      <a:blip r:embed="rId2"/>
                      <a:stretch>
                        <a:fillRect/>
                      </a:stretch>
                    </p:blipFill>
                    <p:spPr>
                      <a:xfrm>
                        <a:off x="5793740" y="486410"/>
                        <a:ext cx="2624455" cy="4568825"/>
                      </a:xfrm>
                      <a:prstGeom prst="rect">
                        <a:avLst/>
                      </a:prstGeom>
                    </p:spPr>
                  </p:pic>
                </p:oleObj>
              </mc:Fallback>
            </mc:AlternateContent>
          </a:graphicData>
        </a:graphic>
      </p:graphicFrame>
      <p:sp>
        <p:nvSpPr>
          <p:cNvPr id="7" name="Text Box 6"/>
          <p:cNvSpPr txBox="1"/>
          <p:nvPr/>
        </p:nvSpPr>
        <p:spPr>
          <a:xfrm>
            <a:off x="9334500" y="1116330"/>
            <a:ext cx="2425700" cy="2306955"/>
          </a:xfrm>
          <a:prstGeom prst="rect">
            <a:avLst/>
          </a:prstGeom>
          <a:noFill/>
        </p:spPr>
        <p:txBody>
          <a:bodyPr wrap="square" rtlCol="0">
            <a:spAutoFit/>
          </a:bodyPr>
          <a:p>
            <a:r>
              <a:rPr lang="en-US"/>
              <a:t>Defines the trade-off between encoding speed and compression efficiency during video encoding. </a:t>
            </a:r>
            <a:endParaRPr lang="en-US"/>
          </a:p>
          <a:p>
            <a:r>
              <a:rPr lang="en-US"/>
              <a:t>A faster preset reduces encoding time and CPU utilization.</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555625"/>
            <a:ext cx="3342005" cy="5908040"/>
          </a:xfrm>
          <a:prstGeom prst="rect">
            <a:avLst/>
          </a:prstGeom>
          <a:noFill/>
        </p:spPr>
        <p:txBody>
          <a:bodyPr wrap="square" rtlCol="0">
            <a:spAutoFit/>
          </a:bodyPr>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a:t>
            </a:r>
            <a:r>
              <a:rPr lang="en-US">
                <a:sym typeface="+mn-ea"/>
              </a:rPr>
              <a:t>'-c:v', 'copy',</a:t>
            </a:r>
            <a:endParaRPr lang="en-US"/>
          </a:p>
          <a:p>
            <a:r>
              <a:rPr lang="en-US">
                <a:sym typeface="+mn-ea"/>
              </a:rPr>
              <a:t>    '-c:a', 'copy',</a:t>
            </a:r>
            <a:endParaRPr lang="en-US">
              <a:sym typeface="+mn-ea"/>
            </a:endParaRPr>
          </a:p>
          <a:p>
            <a:r>
              <a:rPr lang="en-US">
                <a:sym typeface="+mn-ea"/>
              </a:rPr>
              <a:t>    '-threads', '3',</a:t>
            </a:r>
            <a:endParaRPr lang="en-US"/>
          </a:p>
          <a:p>
            <a:r>
              <a:rPr lang="en-US">
                <a:sym typeface="+mn-ea"/>
              </a:rPr>
              <a:t>    </a:t>
            </a:r>
            <a:r>
              <a:rPr lang="en-US">
                <a:solidFill>
                  <a:schemeClr val="tx1"/>
                </a:solidFill>
                <a:sym typeface="+mn-ea"/>
              </a:rPr>
              <a:t>'-b:v', '500K',</a:t>
            </a:r>
            <a:endParaRPr lang="en-US">
              <a:solidFill>
                <a:schemeClr val="tx1"/>
              </a:solidFill>
              <a:sym typeface="+mn-ea"/>
            </a:endParaRPr>
          </a:p>
          <a:p>
            <a:r>
              <a:rPr lang="en-US"/>
              <a:t>  </a:t>
            </a:r>
            <a:r>
              <a:rPr lang="en-US">
                <a:solidFill>
                  <a:srgbClr val="FF0000"/>
                </a:solidFill>
              </a:rPr>
              <a:t>  </a:t>
            </a:r>
            <a:r>
              <a:rPr lang="en-US">
                <a:sym typeface="+mn-ea"/>
              </a:rPr>
              <a:t>'-r', '15',</a:t>
            </a:r>
            <a:endParaRPr lang="en-US"/>
          </a:p>
          <a:p>
            <a:r>
              <a:rPr lang="en-US"/>
              <a:t>   </a:t>
            </a:r>
            <a:r>
              <a:rPr lang="en-US">
                <a:solidFill>
                  <a:srgbClr val="FF0000"/>
                </a:solidFill>
              </a:rPr>
              <a:t> '-s', '320x180',</a:t>
            </a:r>
            <a:endParaRPr lang="en-US">
              <a:solidFill>
                <a:srgbClr val="FF0000"/>
              </a:solidFill>
            </a:endParaRPr>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78%</a:t>
            </a:r>
            <a:endParaRPr lang="en-US"/>
          </a:p>
        </p:txBody>
      </p:sp>
      <p:graphicFrame>
        <p:nvGraphicFramePr>
          <p:cNvPr id="2" name="Object 1"/>
          <p:cNvGraphicFramePr/>
          <p:nvPr/>
        </p:nvGraphicFramePr>
        <p:xfrm>
          <a:off x="5565140" y="481965"/>
          <a:ext cx="2731770" cy="3877945"/>
        </p:xfrm>
        <a:graphic>
          <a:graphicData uri="http://schemas.openxmlformats.org/presentationml/2006/ole">
            <mc:AlternateContent xmlns:mc="http://schemas.openxmlformats.org/markup-compatibility/2006">
              <mc:Choice xmlns:v="urn:schemas-microsoft-com:vml" Requires="v">
                <p:oleObj spid="_x0000_s3" name="" r:id="rId1" imgW="1060450" imgH="1860550" progId="Paint.Picture">
                  <p:embed/>
                </p:oleObj>
              </mc:Choice>
              <mc:Fallback>
                <p:oleObj name="" r:id="rId1" imgW="1060450" imgH="1860550" progId="Paint.Picture">
                  <p:embed/>
                  <p:pic>
                    <p:nvPicPr>
                      <p:cNvPr id="0" name="Picture 2"/>
                      <p:cNvPicPr/>
                      <p:nvPr/>
                    </p:nvPicPr>
                    <p:blipFill>
                      <a:blip r:embed="rId2"/>
                      <a:stretch>
                        <a:fillRect/>
                      </a:stretch>
                    </p:blipFill>
                    <p:spPr>
                      <a:xfrm>
                        <a:off x="5565140" y="481965"/>
                        <a:ext cx="2731770" cy="3877945"/>
                      </a:xfrm>
                      <a:prstGeom prst="rect">
                        <a:avLst/>
                      </a:prstGeom>
                    </p:spPr>
                  </p:pic>
                </p:oleObj>
              </mc:Fallback>
            </mc:AlternateContent>
          </a:graphicData>
        </a:graphic>
      </p:graphicFrame>
      <p:sp>
        <p:nvSpPr>
          <p:cNvPr id="6" name="Text Box 5"/>
          <p:cNvSpPr txBox="1"/>
          <p:nvPr/>
        </p:nvSpPr>
        <p:spPr>
          <a:xfrm>
            <a:off x="9194800" y="1331595"/>
            <a:ext cx="2371090" cy="922020"/>
          </a:xfrm>
          <a:prstGeom prst="rect">
            <a:avLst/>
          </a:prstGeom>
          <a:noFill/>
        </p:spPr>
        <p:txBody>
          <a:bodyPr wrap="square" rtlCol="0">
            <a:spAutoFit/>
          </a:bodyPr>
          <a:p>
            <a:r>
              <a:rPr lang="en-US"/>
              <a:t>-s &lt;width&gt;x&lt;height&gt;: Specifies the target video resolution. </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06500" y="281305"/>
            <a:ext cx="3342005" cy="5631180"/>
          </a:xfrm>
          <a:prstGeom prst="rect">
            <a:avLst/>
          </a:prstGeom>
          <a:noFill/>
        </p:spPr>
        <p:txBody>
          <a:bodyPr wrap="square" rtlCol="0">
            <a:spAutoFit/>
          </a:bodyPr>
          <a:p>
            <a:endParaRPr lang="en-US"/>
          </a:p>
          <a:p>
            <a:r>
              <a:rPr lang="en-US"/>
              <a:t>import subprocess</a:t>
            </a:r>
            <a:endParaRPr lang="en-US"/>
          </a:p>
          <a:p>
            <a:endParaRPr lang="en-US"/>
          </a:p>
          <a:p>
            <a:r>
              <a:rPr lang="en-US"/>
              <a:t>input_file = 'sample.mp4'</a:t>
            </a:r>
            <a:endParaRPr lang="en-US"/>
          </a:p>
          <a:p>
            <a:endParaRPr lang="en-US"/>
          </a:p>
          <a:p>
            <a:r>
              <a:rPr lang="en-US"/>
              <a:t>ffmpeg_cmd = [</a:t>
            </a:r>
            <a:endParaRPr lang="en-US"/>
          </a:p>
          <a:p>
            <a:r>
              <a:rPr lang="en-US"/>
              <a:t>    'ffmpeg',</a:t>
            </a:r>
            <a:endParaRPr lang="en-US"/>
          </a:p>
          <a:p>
            <a:r>
              <a:rPr lang="en-US"/>
              <a:t>    '-i', input_file,</a:t>
            </a:r>
            <a:endParaRPr lang="en-US"/>
          </a:p>
          <a:p>
            <a:r>
              <a:rPr lang="en-US"/>
              <a:t>    </a:t>
            </a:r>
            <a:r>
              <a:rPr lang="en-US">
                <a:sym typeface="+mn-ea"/>
              </a:rPr>
              <a:t>'-c:v', 'copy',</a:t>
            </a:r>
            <a:endParaRPr lang="en-US"/>
          </a:p>
          <a:p>
            <a:r>
              <a:rPr lang="en-US">
                <a:sym typeface="+mn-ea"/>
              </a:rPr>
              <a:t>    '-c:a', </a:t>
            </a:r>
            <a:r>
              <a:rPr lang="en-US">
                <a:solidFill>
                  <a:srgbClr val="FF0000"/>
                </a:solidFill>
                <a:sym typeface="+mn-ea"/>
              </a:rPr>
              <a:t>'aac',</a:t>
            </a:r>
            <a:endParaRPr lang="en-US">
              <a:sym typeface="+mn-ea"/>
            </a:endParaRPr>
          </a:p>
          <a:p>
            <a:r>
              <a:rPr lang="en-US">
                <a:sym typeface="+mn-ea"/>
              </a:rPr>
              <a:t>    '-threads', '3',</a:t>
            </a:r>
            <a:endParaRPr lang="en-US"/>
          </a:p>
          <a:p>
            <a:r>
              <a:rPr lang="en-US">
                <a:sym typeface="+mn-ea"/>
              </a:rPr>
              <a:t>    </a:t>
            </a:r>
            <a:r>
              <a:rPr lang="en-US">
                <a:solidFill>
                  <a:schemeClr val="tx1"/>
                </a:solidFill>
                <a:sym typeface="+mn-ea"/>
              </a:rPr>
              <a:t>'-b:v', '500K',</a:t>
            </a:r>
            <a:endParaRPr lang="en-US">
              <a:solidFill>
                <a:schemeClr val="tx1"/>
              </a:solidFill>
              <a:sym typeface="+mn-ea"/>
            </a:endParaRPr>
          </a:p>
          <a:p>
            <a:r>
              <a:rPr lang="en-US"/>
              <a:t>  </a:t>
            </a:r>
            <a:r>
              <a:rPr lang="en-US">
                <a:solidFill>
                  <a:srgbClr val="FF0000"/>
                </a:solidFill>
              </a:rPr>
              <a:t>  </a:t>
            </a:r>
            <a:r>
              <a:rPr lang="en-US">
                <a:sym typeface="+mn-ea"/>
              </a:rPr>
              <a:t>'-r', '15',</a:t>
            </a:r>
            <a:endParaRPr lang="en-US">
              <a:solidFill>
                <a:srgbClr val="FF0000"/>
              </a:solidFill>
            </a:endParaRPr>
          </a:p>
          <a:p>
            <a:r>
              <a:rPr lang="en-US"/>
              <a:t>    'myoutput.mp4'</a:t>
            </a:r>
            <a:endParaRPr lang="en-US"/>
          </a:p>
          <a:p>
            <a:r>
              <a:rPr lang="en-US"/>
              <a:t>]</a:t>
            </a:r>
            <a:endParaRPr lang="en-US"/>
          </a:p>
          <a:p>
            <a:endParaRPr lang="en-US"/>
          </a:p>
          <a:p>
            <a:r>
              <a:rPr lang="en-US"/>
              <a:t>ffmpeg_process = subprocess.Popen(ffmpeg_cmd)</a:t>
            </a:r>
            <a:endParaRPr lang="en-US"/>
          </a:p>
          <a:p>
            <a:endParaRPr lang="en-US"/>
          </a:p>
          <a:p>
            <a:r>
              <a:rPr lang="en-US"/>
              <a:t>ffmpeg_process.wait()</a:t>
            </a:r>
            <a:endParaRPr lang="en-US"/>
          </a:p>
        </p:txBody>
      </p:sp>
      <p:sp>
        <p:nvSpPr>
          <p:cNvPr id="5" name="Text Box 4"/>
          <p:cNvSpPr txBox="1"/>
          <p:nvPr/>
        </p:nvSpPr>
        <p:spPr>
          <a:xfrm>
            <a:off x="5631815" y="5167630"/>
            <a:ext cx="4572000" cy="368300"/>
          </a:xfrm>
          <a:prstGeom prst="rect">
            <a:avLst/>
          </a:prstGeom>
          <a:noFill/>
        </p:spPr>
        <p:txBody>
          <a:bodyPr wrap="square" rtlCol="0">
            <a:spAutoFit/>
          </a:bodyPr>
          <a:p>
            <a:r>
              <a:rPr lang="en-US" b="1"/>
              <a:t>CPU Utilization:</a:t>
            </a:r>
            <a:r>
              <a:rPr lang="en-US"/>
              <a:t>              100%</a:t>
            </a:r>
            <a:endParaRPr lang="en-US"/>
          </a:p>
        </p:txBody>
      </p:sp>
      <p:graphicFrame>
        <p:nvGraphicFramePr>
          <p:cNvPr id="2" name="Object 1"/>
          <p:cNvGraphicFramePr/>
          <p:nvPr/>
        </p:nvGraphicFramePr>
        <p:xfrm>
          <a:off x="4853305" y="1353185"/>
          <a:ext cx="4899660" cy="3590290"/>
        </p:xfrm>
        <a:graphic>
          <a:graphicData uri="http://schemas.openxmlformats.org/presentationml/2006/ole">
            <mc:AlternateContent xmlns:mc="http://schemas.openxmlformats.org/markup-compatibility/2006">
              <mc:Choice xmlns:v="urn:schemas-microsoft-com:vml" Requires="v">
                <p:oleObj spid="_x0000_s3" name="" r:id="rId1" imgW="4895850" imgH="3587750" progId="Paint.Picture">
                  <p:embed/>
                </p:oleObj>
              </mc:Choice>
              <mc:Fallback>
                <p:oleObj name="" r:id="rId1" imgW="4895850" imgH="3587750" progId="Paint.Picture">
                  <p:embed/>
                  <p:pic>
                    <p:nvPicPr>
                      <p:cNvPr id="0" name="Picture 2"/>
                      <p:cNvPicPr/>
                      <p:nvPr/>
                    </p:nvPicPr>
                    <p:blipFill>
                      <a:blip r:embed="rId2"/>
                      <a:stretch>
                        <a:fillRect/>
                      </a:stretch>
                    </p:blipFill>
                    <p:spPr>
                      <a:xfrm>
                        <a:off x="4853305" y="1353185"/>
                        <a:ext cx="4899660" cy="3590290"/>
                      </a:xfrm>
                      <a:prstGeom prst="rect">
                        <a:avLst/>
                      </a:prstGeom>
                    </p:spPr>
                  </p:pic>
                </p:oleObj>
              </mc:Fallback>
            </mc:AlternateContent>
          </a:graphicData>
        </a:graphic>
      </p:graphicFrame>
      <p:sp>
        <p:nvSpPr>
          <p:cNvPr id="6" name="Text Box 5"/>
          <p:cNvSpPr txBox="1"/>
          <p:nvPr/>
        </p:nvSpPr>
        <p:spPr>
          <a:xfrm>
            <a:off x="7372985" y="458470"/>
            <a:ext cx="4408805" cy="645160"/>
          </a:xfrm>
          <a:prstGeom prst="rect">
            <a:avLst/>
          </a:prstGeom>
          <a:noFill/>
        </p:spPr>
        <p:txBody>
          <a:bodyPr wrap="square" rtlCol="0">
            <a:spAutoFit/>
          </a:bodyPr>
          <a:p>
            <a:r>
              <a:rPr lang="en-US">
                <a:sym typeface="+mn-ea"/>
              </a:rPr>
              <a:t>(advanced audio coding- default aac encoder, natively implemented in FFmpeg)</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4588</Words>
  <Application>WPS Presentation</Application>
  <PresentationFormat>Widescreen</PresentationFormat>
  <Paragraphs>258</Paragraphs>
  <Slides>12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13</vt:i4>
      </vt:variant>
      <vt:variant>
        <vt:lpstr>幻灯片标题</vt:lpstr>
      </vt:variant>
      <vt:variant>
        <vt:i4>12</vt:i4>
      </vt:variant>
    </vt:vector>
  </HeadingPairs>
  <TitlesOfParts>
    <vt:vector size="33" baseType="lpstr">
      <vt:lpstr>Arial</vt:lpstr>
      <vt:lpstr>SimSun</vt:lpstr>
      <vt:lpstr>Wingdings</vt:lpstr>
      <vt:lpstr>Calibri Light</vt:lpstr>
      <vt:lpstr>Calibri</vt:lpstr>
      <vt:lpstr>Microsoft YaHei</vt:lpstr>
      <vt:lpstr>Arial Unicode MS</vt:lpstr>
      <vt:lpstr>Office Theme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Decrease CPU  Utilization in FFmpeg 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Decrease CPU  Utilization</dc:title>
  <dc:creator>Ashali Kishore</dc:creator>
  <cp:lastModifiedBy>Ashali Kishore</cp:lastModifiedBy>
  <cp:revision>11</cp:revision>
  <dcterms:created xsi:type="dcterms:W3CDTF">2023-08-03T20:45:00Z</dcterms:created>
  <dcterms:modified xsi:type="dcterms:W3CDTF">2023-08-04T04:34:35Z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F407B976EE5A431186CD4E7BF2FCA57A</vt:lpwstr>
  </property>
  <property fmtid="{D5CDD505-2E9C-101B-9397-08002B2CF9AE}" pid="3" name="KSOProductBuildVer">
    <vt:lpwstr>1033-11.2.0.11537</vt:lpwstr>
  </property>
</Properties>
</file>